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60" r:id="rId2"/>
  </p:sldMasterIdLst>
  <p:notesMasterIdLst>
    <p:notesMasterId r:id="rId10"/>
  </p:notesMasterIdLst>
  <p:sldIdLst>
    <p:sldId id="256" r:id="rId3"/>
    <p:sldId id="257" r:id="rId4"/>
    <p:sldId id="259" r:id="rId5"/>
    <p:sldId id="258" r:id="rId6"/>
    <p:sldId id="262" r:id="rId7"/>
    <p:sldId id="260" r:id="rId8"/>
    <p:sldId id="261" r:id="rId9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3067" userDrawn="1">
          <p15:clr>
            <a:srgbClr val="A4A3A4"/>
          </p15:clr>
        </p15:guide>
        <p15:guide id="4" orient="horz" pos="890" userDrawn="1">
          <p15:clr>
            <a:srgbClr val="A4A3A4"/>
          </p15:clr>
        </p15:guide>
        <p15:guide id="5" pos="385" userDrawn="1">
          <p15:clr>
            <a:srgbClr val="A4A3A4"/>
          </p15:clr>
        </p15:guide>
        <p15:guide id="6" pos="5375" userDrawn="1">
          <p15:clr>
            <a:srgbClr val="A4A3A4"/>
          </p15:clr>
        </p15:guide>
        <p15:guide id="7" orient="horz" pos="3974" userDrawn="1">
          <p15:clr>
            <a:srgbClr val="A4A3A4"/>
          </p15:clr>
        </p15:guide>
        <p15:guide id="8" orient="horz" pos="99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otlarz Edyta" initials="KE" lastIdx="1" clrIdx="0">
    <p:extLst/>
  </p:cmAuthor>
  <p:cmAuthor id="2" name="Maciej Wnuk" initials="MW" lastIdx="7" clrIdx="1">
    <p:extLst/>
  </p:cmAuthor>
  <p:cmAuthor id="3" name="Tadek Zawistowski" initials="TZ" lastIdx="4" clrIdx="2"/>
  <p:cmAuthor id="4" name="Elredor w" initials="Ew" lastIdx="15" clrIdx="3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C8054"/>
    <a:srgbClr val="4F81BD"/>
    <a:srgbClr val="37609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582" autoAdjust="0"/>
    <p:restoredTop sz="78580" autoAdjust="0"/>
  </p:normalViewPr>
  <p:slideViewPr>
    <p:cSldViewPr>
      <p:cViewPr varScale="1">
        <p:scale>
          <a:sx n="106" d="100"/>
          <a:sy n="106" d="100"/>
        </p:scale>
        <p:origin x="108" y="306"/>
      </p:cViewPr>
      <p:guideLst>
        <p:guide orient="horz" pos="2160"/>
        <p:guide pos="2880"/>
        <p:guide orient="horz" pos="3067"/>
        <p:guide orient="horz" pos="890"/>
        <p:guide pos="385"/>
        <p:guide pos="5375"/>
        <p:guide orient="horz" pos="3974"/>
        <p:guide orient="horz" pos="99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howGuides="1">
      <p:cViewPr varScale="1">
        <p:scale>
          <a:sx n="83" d="100"/>
          <a:sy n="83" d="100"/>
        </p:scale>
        <p:origin x="3132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commentAuthors" Target="commentAuthors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C7E9F0-E57A-4457-BB0A-F3332D72144F}" type="datetimeFigureOut">
              <a:rPr lang="pl-PL" smtClean="0"/>
              <a:pPr/>
              <a:t>14.07.2023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250995-947C-4AE1-815D-E6DF7681EC96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728347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3429001"/>
            <a:ext cx="7772400" cy="136815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pl-PL"/>
              <a:t>Kliknij, aby edyt. styl wz. tyt.</a:t>
            </a:r>
            <a:endParaRPr lang="pl-PL" dirty="0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4899025"/>
            <a:ext cx="6400800" cy="1201688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/>
              <a:t>Kliknij, aby edytować styl wzorca podtytułu</a:t>
            </a:r>
            <a:endParaRPr lang="pl-PL" dirty="0"/>
          </a:p>
        </p:txBody>
      </p:sp>
      <p:pic>
        <p:nvPicPr>
          <p:cNvPr id="7" name="Picture 2" descr="D:\Broszura - konkurs SSC 2013\logo sc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3586" y="692696"/>
            <a:ext cx="2134614" cy="201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  <p15:guide id="3" orient="horz" pos="22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pl-PL"/>
              <a:t>Kliknij, aby edyt. styl wz. tyt.</a:t>
            </a:r>
            <a:endParaRPr lang="pl-PL" dirty="0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/>
              <a:t>Przeciągnij obraz na symbol zastępczy lub kliknij ikonę, aby go dodać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5095A-E129-460D-9FC2-5991BFE15E9A}" type="datetimeFigureOut">
              <a:rPr lang="pl-PL" smtClean="0"/>
              <a:t>14.07.2023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2D462-84E8-4D6C-82B6-2E53D61DBAB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2339222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5095A-E129-460D-9FC2-5991BFE15E9A}" type="datetimeFigureOut">
              <a:rPr lang="pl-PL" smtClean="0"/>
              <a:t>14.07.2023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2D462-84E8-4D6C-82B6-2E53D61DBAB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49699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5095A-E129-460D-9FC2-5991BFE15E9A}" type="datetimeFigureOut">
              <a:rPr lang="pl-PL" smtClean="0"/>
              <a:t>14.07.2023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2D462-84E8-4D6C-82B6-2E53D61DBAB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1372010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5095A-E129-460D-9FC2-5991BFE15E9A}" type="datetimeFigureOut">
              <a:rPr lang="pl-PL" smtClean="0"/>
              <a:t>14.07.2023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2D462-84E8-4D6C-82B6-2E53D61DBAB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0814316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5095A-E129-460D-9FC2-5991BFE15E9A}" type="datetimeFigureOut">
              <a:rPr lang="pl-PL" smtClean="0"/>
              <a:t>14.07.2023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2D462-84E8-4D6C-82B6-2E53D61DBAB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0466420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5095A-E129-460D-9FC2-5991BFE15E9A}" type="datetimeFigureOut">
              <a:rPr lang="pl-PL" smtClean="0"/>
              <a:t>14.07.2023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2D462-84E8-4D6C-82B6-2E53D61DBAB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02489799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5095A-E129-460D-9FC2-5991BFE15E9A}" type="datetimeFigureOut">
              <a:rPr lang="pl-PL" smtClean="0"/>
              <a:t>14.07.2023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2D462-84E8-4D6C-82B6-2E53D61DBAB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34045938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5095A-E129-460D-9FC2-5991BFE15E9A}" type="datetimeFigureOut">
              <a:rPr lang="pl-PL" smtClean="0"/>
              <a:t>14.07.2023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2D462-84E8-4D6C-82B6-2E53D61DBAB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6395634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5095A-E129-460D-9FC2-5991BFE15E9A}" type="datetimeFigureOut">
              <a:rPr lang="pl-PL" smtClean="0"/>
              <a:t>14.07.2023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2D462-84E8-4D6C-82B6-2E53D61DBAB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8883680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85800" y="4005064"/>
            <a:ext cx="7772400" cy="1362075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3600" b="0" cap="none"/>
            </a:lvl1pPr>
          </a:lstStyle>
          <a:p>
            <a:r>
              <a:rPr lang="pl-PL"/>
              <a:t>Kliknij, aby edyt. styl wz. tyt.</a:t>
            </a:r>
            <a:endParaRPr lang="pl-PL" dirty="0"/>
          </a:p>
        </p:txBody>
      </p:sp>
    </p:spTree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5095A-E129-460D-9FC2-5991BFE15E9A}" type="datetimeFigureOut">
              <a:rPr lang="pl-PL" smtClean="0"/>
              <a:t>14.07.2023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2D462-84E8-4D6C-82B6-2E53D61DBAB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18652637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5095A-E129-460D-9FC2-5991BFE15E9A}" type="datetimeFigureOut">
              <a:rPr lang="pl-PL" smtClean="0"/>
              <a:t>14.07.2023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2D462-84E8-4D6C-82B6-2E53D61DBAB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06703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ytuł i punktow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611560" y="1340768"/>
            <a:ext cx="7920880" cy="478539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  <p:sp>
        <p:nvSpPr>
          <p:cNvPr id="9" name="Symbol zastępczy tytułu 1"/>
          <p:cNvSpPr>
            <a:spLocks noGrp="1"/>
          </p:cNvSpPr>
          <p:nvPr>
            <p:ph type="title"/>
          </p:nvPr>
        </p:nvSpPr>
        <p:spPr>
          <a:xfrm>
            <a:off x="611560" y="365760"/>
            <a:ext cx="7920880" cy="7589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edyt. styl wz. tyt.</a:t>
            </a:r>
            <a:endParaRPr lang="pl-PL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ytuł i numerow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60" y="365760"/>
            <a:ext cx="7920880" cy="758984"/>
          </a:xfrm>
          <a:prstGeom prst="rect">
            <a:avLst/>
          </a:prstGeom>
        </p:spPr>
        <p:txBody>
          <a:bodyPr/>
          <a:lstStyle/>
          <a:p>
            <a:r>
              <a:rPr lang="pl-PL"/>
              <a:t>Kliknij, aby edyt. styl wz. tyt.</a:t>
            </a:r>
          </a:p>
        </p:txBody>
      </p:sp>
      <p:sp>
        <p:nvSpPr>
          <p:cNvPr id="4" name="Symbol zastępczy zawartości 2"/>
          <p:cNvSpPr>
            <a:spLocks noGrp="1"/>
          </p:cNvSpPr>
          <p:nvPr>
            <p:ph idx="1"/>
          </p:nvPr>
        </p:nvSpPr>
        <p:spPr>
          <a:xfrm>
            <a:off x="611560" y="1340768"/>
            <a:ext cx="7920880" cy="4785395"/>
          </a:xfrm>
          <a:prstGeom prst="rect">
            <a:avLst/>
          </a:prstGeom>
        </p:spPr>
        <p:txBody>
          <a:bodyPr/>
          <a:lstStyle>
            <a:lvl1pPr marL="514350" indent="-514350">
              <a:buFont typeface="+mj-lt"/>
              <a:buAutoNum type="arabicPeriod"/>
              <a:defRPr/>
            </a:lvl1pPr>
            <a:lvl2pPr marL="914400" indent="-457200">
              <a:buFont typeface="+mj-lt"/>
              <a:buAutoNum type="alphaLcPeriod"/>
              <a:defRPr/>
            </a:lvl2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</p:txBody>
      </p:sp>
    </p:spTree>
    <p:extLst>
      <p:ext uri="{BB962C8B-B14F-4D97-AF65-F5344CB8AC3E}">
        <p14:creationId xmlns:p14="http://schemas.microsoft.com/office/powerpoint/2010/main" val="6369857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ytuł i tre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60" y="365760"/>
            <a:ext cx="7920880" cy="758984"/>
          </a:xfrm>
          <a:prstGeom prst="rect">
            <a:avLst/>
          </a:prstGeom>
        </p:spPr>
        <p:txBody>
          <a:bodyPr/>
          <a:lstStyle/>
          <a:p>
            <a:r>
              <a:rPr lang="pl-PL"/>
              <a:t>Kliknij, aby edyt. styl wz. tyt.</a:t>
            </a:r>
          </a:p>
        </p:txBody>
      </p:sp>
      <p:sp>
        <p:nvSpPr>
          <p:cNvPr id="4" name="Symbol zastępczy zawartości 2"/>
          <p:cNvSpPr>
            <a:spLocks noGrp="1"/>
          </p:cNvSpPr>
          <p:nvPr>
            <p:ph idx="1"/>
          </p:nvPr>
        </p:nvSpPr>
        <p:spPr>
          <a:xfrm>
            <a:off x="611560" y="1340768"/>
            <a:ext cx="7920880" cy="4785395"/>
          </a:xfrm>
          <a:prstGeom prst="rect">
            <a:avLst/>
          </a:prstGeom>
        </p:spPr>
        <p:txBody>
          <a:bodyPr/>
          <a:lstStyle>
            <a:lvl1pPr marL="0" indent="0">
              <a:buFont typeface="+mj-lt"/>
              <a:buNone/>
              <a:defRPr/>
            </a:lvl1pPr>
            <a:lvl2pPr marL="914400" indent="-457200">
              <a:buFont typeface="+mj-lt"/>
              <a:buAutoNum type="alphaLcPeriod"/>
              <a:defRPr/>
            </a:lvl2pPr>
          </a:lstStyle>
          <a:p>
            <a:pPr lvl="0"/>
            <a:r>
              <a:rPr lang="pl-PL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7731149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60" y="365760"/>
            <a:ext cx="7920880" cy="758984"/>
          </a:xfrm>
          <a:prstGeom prst="rect">
            <a:avLst/>
          </a:prstGeom>
        </p:spPr>
        <p:txBody>
          <a:bodyPr/>
          <a:lstStyle/>
          <a:p>
            <a:r>
              <a:rPr lang="pl-PL"/>
              <a:t>Kliknij, aby edyt. styl wz. tyt.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611560" y="1354932"/>
            <a:ext cx="3884240" cy="477123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354930"/>
            <a:ext cx="3884240" cy="477123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60" y="365760"/>
            <a:ext cx="7920880" cy="75898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pl-PL"/>
              <a:t>Kliknij, aby edyt. styl wz. tyt.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611560" y="1354931"/>
            <a:ext cx="3885828" cy="81994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611560" y="2174875"/>
            <a:ext cx="388582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354931"/>
            <a:ext cx="3887415" cy="81994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388741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97877" y="365760"/>
            <a:ext cx="7934563" cy="758984"/>
          </a:xfrm>
          <a:prstGeom prst="rect">
            <a:avLst/>
          </a:prstGeom>
        </p:spPr>
        <p:txBody>
          <a:bodyPr/>
          <a:lstStyle/>
          <a:p>
            <a:r>
              <a:rPr lang="pl-PL"/>
              <a:t>Kliknij, aby edyt. styl wz. tyt.</a:t>
            </a:r>
            <a:endParaRPr lang="pl-PL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az 6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280" y="12363"/>
            <a:ext cx="2051720" cy="679120"/>
          </a:xfrm>
          <a:prstGeom prst="rect">
            <a:avLst/>
          </a:prstGeom>
        </p:spPr>
      </p:pic>
      <p:pic>
        <p:nvPicPr>
          <p:cNvPr id="6" name="Obraz 5" descr="Orzeł biały w koronie, po prawej od niego napis &quot;szef służby cywilnej&quot;, poniżej napisu biało-czerwony pasek" title="Logo szefa służby cywilnej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4651" y="-25936"/>
            <a:ext cx="1766977" cy="717419"/>
          </a:xfrm>
          <a:prstGeom prst="rect">
            <a:avLst/>
          </a:prstGeom>
        </p:spPr>
      </p:pic>
      <p:sp>
        <p:nvSpPr>
          <p:cNvPr id="10" name="Shape 121">
            <a:extLs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 userDrawn="1"/>
        </p:nvSpPr>
        <p:spPr>
          <a:xfrm>
            <a:off x="251520" y="4077072"/>
            <a:ext cx="144016" cy="2232248"/>
          </a:xfrm>
          <a:prstGeom prst="rect">
            <a:avLst/>
          </a:prstGeom>
          <a:blipFill>
            <a:blip r:embed="rId14"/>
            <a:srcRect/>
            <a:stretch>
              <a:fillRect/>
            </a:stretch>
          </a:blip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600"/>
            </a:pP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0" r:id="rId3"/>
    <p:sldLayoutId id="2147483658" r:id="rId4"/>
    <p:sldLayoutId id="2147483659" r:id="rId5"/>
    <p:sldLayoutId id="2147483652" r:id="rId6"/>
    <p:sldLayoutId id="2147483653" r:id="rId7"/>
    <p:sldLayoutId id="2147483654" r:id="rId8"/>
    <p:sldLayoutId id="2147483655" r:id="rId9"/>
    <p:sldLayoutId id="2147483657" r:id="rId10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3600" kern="1200">
          <a:solidFill>
            <a:schemeClr val="tx2"/>
          </a:solidFill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Wingdings" panose="05000000000000000000" pitchFamily="2" charset="2"/>
        <a:buChar char="§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Wingdings" panose="05000000000000000000" pitchFamily="2" charset="2"/>
        <a:buChar char="ü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2880" userDrawn="1">
          <p15:clr>
            <a:srgbClr val="F26B43"/>
          </p15:clr>
        </p15:guide>
        <p15:guide id="3" orient="horz" pos="799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35095A-E129-460D-9FC2-5991BFE15E9A}" type="datetimeFigureOut">
              <a:rPr lang="pl-PL" smtClean="0"/>
              <a:t>14.07.2023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2D462-84E8-4D6C-82B6-2E53D61DBAB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7924552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dirty="0"/>
              <a:t>Aktywna rola przełożonego </a:t>
            </a:r>
            <a:r>
              <a:rPr lang="pl-PL" dirty="0" smtClean="0"/>
              <a:t/>
            </a:r>
            <a:br>
              <a:rPr lang="pl-PL" dirty="0" smtClean="0"/>
            </a:br>
            <a:r>
              <a:rPr lang="pl-PL" dirty="0" smtClean="0"/>
              <a:t>w </a:t>
            </a:r>
            <a:r>
              <a:rPr lang="pl-PL" dirty="0"/>
              <a:t>zapobieganiu zjawiskom </a:t>
            </a:r>
            <a:r>
              <a:rPr lang="pl-PL" dirty="0" smtClean="0"/>
              <a:t>nieetycznym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574101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4"/>
          <p:cNvSpPr>
            <a:spLocks noGrp="1"/>
          </p:cNvSpPr>
          <p:nvPr>
            <p:ph type="title"/>
          </p:nvPr>
        </p:nvSpPr>
        <p:spPr>
          <a:xfrm>
            <a:off x="597877" y="548680"/>
            <a:ext cx="7934563" cy="758984"/>
          </a:xfrm>
        </p:spPr>
        <p:txBody>
          <a:bodyPr>
            <a:normAutofit/>
          </a:bodyPr>
          <a:lstStyle/>
          <a:p>
            <a:r>
              <a:rPr lang="pl-PL" dirty="0" smtClean="0"/>
              <a:t>Zapobieganie zjawiskom nieetycznym</a:t>
            </a:r>
            <a:endParaRPr lang="pl-PL" dirty="0"/>
          </a:p>
        </p:txBody>
      </p:sp>
      <p:sp>
        <p:nvSpPr>
          <p:cNvPr id="2" name="Prostokąt 1"/>
          <p:cNvSpPr/>
          <p:nvPr/>
        </p:nvSpPr>
        <p:spPr>
          <a:xfrm>
            <a:off x="683568" y="1835801"/>
            <a:ext cx="7848872" cy="41980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20000"/>
              </a:spcBef>
              <a:spcAft>
                <a:spcPts val="0"/>
              </a:spcAft>
            </a:pPr>
            <a:r>
              <a:rPr lang="pl-PL" sz="2400" dirty="0">
                <a:solidFill>
                  <a:schemeClr val="tx2"/>
                </a:solidFill>
                <a:ea typeface="+mj-ea"/>
                <a:cs typeface="+mj-cs"/>
              </a:rPr>
              <a:t>Rola </a:t>
            </a:r>
            <a:r>
              <a:rPr lang="pl-PL" sz="2400" dirty="0" smtClean="0">
                <a:solidFill>
                  <a:schemeClr val="tx2"/>
                </a:solidFill>
                <a:ea typeface="+mj-ea"/>
                <a:cs typeface="+mj-cs"/>
              </a:rPr>
              <a:t>przełożonego w rozpoznawaniu zjawisk nieetycznych</a:t>
            </a:r>
          </a:p>
          <a:p>
            <a:pPr lvl="0">
              <a:spcBef>
                <a:spcPct val="20000"/>
              </a:spcBef>
              <a:spcAft>
                <a:spcPts val="0"/>
              </a:spcAft>
            </a:pPr>
            <a:endParaRPr lang="pl-PL" sz="2400" dirty="0">
              <a:solidFill>
                <a:schemeClr val="tx2"/>
              </a:solidFill>
              <a:ea typeface="+mj-ea"/>
              <a:cs typeface="+mj-cs"/>
            </a:endParaRPr>
          </a:p>
          <a:p>
            <a:pPr lvl="0">
              <a:spcAft>
                <a:spcPts val="0"/>
              </a:spcAft>
            </a:pPr>
            <a:endParaRPr lang="pl-PL" dirty="0" smtClean="0">
              <a:latin typeface="Calibri" charset="0"/>
              <a:ea typeface="Calibri" charset="0"/>
              <a:cs typeface="Times New Roman" charset="0"/>
            </a:endParaRPr>
          </a:p>
          <a:p>
            <a:pPr marL="342900" lvl="0" indent="-342900">
              <a:spcAft>
                <a:spcPts val="0"/>
              </a:spcAft>
              <a:buFont typeface="+mj-lt"/>
              <a:buAutoNum type="arabicPeriod"/>
            </a:pPr>
            <a:r>
              <a:rPr lang="pl-PL" sz="2800" dirty="0" smtClean="0">
                <a:latin typeface="Calibri" charset="0"/>
                <a:ea typeface="Calibri" charset="0"/>
              </a:rPr>
              <a:t>Tolerowanie czy akceptacja naruszeń etycznych?</a:t>
            </a:r>
          </a:p>
          <a:p>
            <a:pPr marL="342900" lvl="0" indent="-342900">
              <a:spcAft>
                <a:spcPts val="0"/>
              </a:spcAft>
              <a:buFont typeface="+mj-lt"/>
              <a:buAutoNum type="arabicPeriod"/>
            </a:pPr>
            <a:endParaRPr lang="pl-PL" sz="2800" dirty="0" smtClean="0">
              <a:latin typeface="Calibri" charset="0"/>
              <a:ea typeface="Calibri" charset="0"/>
            </a:endParaRPr>
          </a:p>
          <a:p>
            <a:pPr marL="342900" lvl="0" indent="-342900">
              <a:spcAft>
                <a:spcPts val="0"/>
              </a:spcAft>
              <a:buFont typeface="+mj-lt"/>
              <a:buAutoNum type="arabicPeriod"/>
            </a:pPr>
            <a:r>
              <a:rPr lang="pl-PL" sz="2800" dirty="0" smtClean="0">
                <a:latin typeface="Calibri" charset="0"/>
                <a:ea typeface="Calibri" charset="0"/>
              </a:rPr>
              <a:t>Jak rozpoznać symptomy zachowań nieetycznych?</a:t>
            </a:r>
          </a:p>
          <a:p>
            <a:pPr marL="342900" lvl="0" indent="-342900">
              <a:spcAft>
                <a:spcPts val="0"/>
              </a:spcAft>
              <a:buFont typeface="+mj-lt"/>
              <a:buAutoNum type="arabicPeriod"/>
            </a:pPr>
            <a:endParaRPr lang="pl-PL" sz="2800" dirty="0">
              <a:latin typeface="Calibri" charset="0"/>
              <a:ea typeface="Calibri" charset="0"/>
            </a:endParaRPr>
          </a:p>
          <a:p>
            <a:pPr marL="342900" lvl="0" indent="-342900">
              <a:spcAft>
                <a:spcPts val="0"/>
              </a:spcAft>
              <a:buFont typeface="+mj-lt"/>
              <a:buAutoNum type="arabicPeriod"/>
            </a:pPr>
            <a:r>
              <a:rPr lang="pl-PL" sz="2800" dirty="0" smtClean="0">
                <a:latin typeface="Calibri" charset="0"/>
                <a:ea typeface="Calibri" charset="0"/>
              </a:rPr>
              <a:t>Czy reagować na każdy, nawet najdrobniejszy przypadek naruszenia zasad, reguł i wartości?</a:t>
            </a:r>
          </a:p>
          <a:p>
            <a:pPr marL="342900" lvl="0" indent="-342900">
              <a:spcAft>
                <a:spcPts val="0"/>
              </a:spcAft>
              <a:buFont typeface="+mj-lt"/>
              <a:buAutoNum type="arabicPeriod"/>
            </a:pPr>
            <a:endParaRPr lang="pl-PL" sz="2800" dirty="0" smtClean="0">
              <a:latin typeface="Calibri" charset="0"/>
              <a:ea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7485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rostokąt 4" title="Teoria wybitej szyby"/>
          <p:cNvSpPr/>
          <p:nvPr/>
        </p:nvSpPr>
        <p:spPr>
          <a:xfrm>
            <a:off x="719572" y="1931788"/>
            <a:ext cx="7704856" cy="1800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20534" y="580307"/>
            <a:ext cx="7920880" cy="758984"/>
          </a:xfrm>
        </p:spPr>
        <p:txBody>
          <a:bodyPr/>
          <a:lstStyle/>
          <a:p>
            <a:r>
              <a:rPr lang="pl-PL" dirty="0" smtClean="0"/>
              <a:t>Reagowanie na zjawiska nieetyczne</a:t>
            </a:r>
            <a:endParaRPr lang="pl-PL" dirty="0"/>
          </a:p>
        </p:txBody>
      </p:sp>
      <p:sp>
        <p:nvSpPr>
          <p:cNvPr id="7" name="Prostokąt 6"/>
          <p:cNvSpPr/>
          <p:nvPr/>
        </p:nvSpPr>
        <p:spPr>
          <a:xfrm>
            <a:off x="719572" y="4725144"/>
            <a:ext cx="770485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sz="2400" dirty="0">
                <a:ln/>
              </a:rPr>
              <a:t>Czy w </a:t>
            </a:r>
            <a:r>
              <a:rPr lang="pl-PL" sz="2400" dirty="0" smtClean="0">
                <a:ln/>
              </a:rPr>
              <a:t>urzędzie </a:t>
            </a:r>
            <a:r>
              <a:rPr lang="pl-PL" sz="2400" dirty="0">
                <a:ln/>
              </a:rPr>
              <a:t>pracownikom należy komunikować </a:t>
            </a:r>
            <a:r>
              <a:rPr lang="pl-PL" sz="2400" dirty="0" smtClean="0">
                <a:ln/>
              </a:rPr>
              <a:t/>
            </a:r>
            <a:br>
              <a:rPr lang="pl-PL" sz="2400" dirty="0" smtClean="0">
                <a:ln/>
              </a:rPr>
            </a:br>
            <a:r>
              <a:rPr lang="pl-PL" sz="2400" dirty="0" smtClean="0">
                <a:ln/>
              </a:rPr>
              <a:t>i </a:t>
            </a:r>
            <a:r>
              <a:rPr lang="pl-PL" sz="2400" dirty="0">
                <a:ln/>
              </a:rPr>
              <a:t>wskazywać, jakie zachowania są nieakceptowane?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idx="1"/>
          </p:nvPr>
        </p:nvSpPr>
        <p:spPr>
          <a:xfrm>
            <a:off x="620534" y="1339291"/>
            <a:ext cx="7920880" cy="2233726"/>
          </a:xfrm>
          <a:noFill/>
        </p:spPr>
        <p:txBody>
          <a:bodyPr>
            <a:normAutofit lnSpcReduction="10000"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endParaRPr lang="pl-PL" sz="3600" dirty="0" smtClean="0">
              <a:solidFill>
                <a:schemeClr val="tx2"/>
              </a:solidFill>
              <a:ea typeface="+mj-ea"/>
              <a:cs typeface="+mj-cs"/>
            </a:endParaRPr>
          </a:p>
          <a:p>
            <a:pPr algn="ctr"/>
            <a:r>
              <a:rPr lang="pl-PL" sz="3600" dirty="0" smtClean="0">
                <a:solidFill>
                  <a:schemeClr val="tx2"/>
                </a:solidFill>
                <a:ea typeface="+mj-ea"/>
                <a:cs typeface="+mj-cs"/>
              </a:rPr>
              <a:t>Teoria </a:t>
            </a:r>
            <a:r>
              <a:rPr lang="pl-PL" sz="3600" dirty="0">
                <a:solidFill>
                  <a:schemeClr val="tx2"/>
                </a:solidFill>
                <a:ea typeface="+mj-ea"/>
                <a:cs typeface="+mj-cs"/>
              </a:rPr>
              <a:t>wybitej szyby</a:t>
            </a:r>
          </a:p>
          <a:p>
            <a:pPr algn="ctr"/>
            <a:endParaRPr lang="pl-PL" sz="1200" b="1" dirty="0" smtClean="0">
              <a:ln/>
              <a:solidFill>
                <a:schemeClr val="accent4"/>
              </a:solidFill>
            </a:endParaRPr>
          </a:p>
          <a:p>
            <a:pPr algn="ctr"/>
            <a:r>
              <a:rPr lang="pl-PL" sz="2400" dirty="0" smtClean="0">
                <a:ln/>
              </a:rPr>
              <a:t>tolerowanie </a:t>
            </a:r>
            <a:r>
              <a:rPr lang="pl-PL" sz="2400" dirty="0">
                <a:ln/>
              </a:rPr>
              <a:t>drobnych przestępstw </a:t>
            </a:r>
            <a:r>
              <a:rPr lang="pl-PL" sz="2400" dirty="0" smtClean="0">
                <a:ln/>
              </a:rPr>
              <a:t/>
            </a:r>
            <a:br>
              <a:rPr lang="pl-PL" sz="2400" dirty="0" smtClean="0">
                <a:ln/>
              </a:rPr>
            </a:br>
            <a:r>
              <a:rPr lang="pl-PL" sz="2400" dirty="0" smtClean="0">
                <a:ln/>
              </a:rPr>
              <a:t>rozzuchwala </a:t>
            </a:r>
            <a:r>
              <a:rPr lang="pl-PL" sz="2400" dirty="0">
                <a:ln/>
              </a:rPr>
              <a:t>i zachęca do </a:t>
            </a:r>
            <a:r>
              <a:rPr lang="pl-PL" sz="2400" dirty="0" smtClean="0">
                <a:ln/>
              </a:rPr>
              <a:t>popełniania poważniejszych</a:t>
            </a:r>
          </a:p>
          <a:p>
            <a:pPr algn="ctr"/>
            <a:endParaRPr lang="pl-PL" b="1" dirty="0" smtClean="0">
              <a:ln/>
              <a:solidFill>
                <a:schemeClr val="accent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0452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/>
          <p:cNvSpPr>
            <a:spLocks noGrp="1"/>
          </p:cNvSpPr>
          <p:nvPr>
            <p:ph type="title"/>
          </p:nvPr>
        </p:nvSpPr>
        <p:spPr>
          <a:xfrm>
            <a:off x="597876" y="1340768"/>
            <a:ext cx="7934563" cy="4392488"/>
          </a:xfrm>
        </p:spPr>
        <p:txBody>
          <a:bodyPr anchor="ctr">
            <a:normAutofit/>
          </a:bodyPr>
          <a:lstStyle/>
          <a:p>
            <a:r>
              <a:rPr lang="pl-PL" sz="2000" dirty="0">
                <a:solidFill>
                  <a:schemeClr val="tx1"/>
                </a:solidFill>
              </a:rPr>
              <a:t>Rozpoznawanie </a:t>
            </a:r>
            <a:r>
              <a:rPr lang="pl-PL" sz="2000" dirty="0" smtClean="0">
                <a:solidFill>
                  <a:schemeClr val="tx1"/>
                </a:solidFill>
              </a:rPr>
              <a:t>symptomów zachowań </a:t>
            </a:r>
            <a:r>
              <a:rPr lang="pl-PL" sz="2000" dirty="0">
                <a:solidFill>
                  <a:schemeClr val="tx1"/>
                </a:solidFill>
              </a:rPr>
              <a:t>podwładnych </a:t>
            </a:r>
            <a:r>
              <a:rPr lang="pl-PL" sz="2000" dirty="0" smtClean="0">
                <a:solidFill>
                  <a:schemeClr val="tx1"/>
                </a:solidFill>
              </a:rPr>
              <a:t>mogących </a:t>
            </a:r>
            <a:r>
              <a:rPr lang="pl-PL" sz="2000" dirty="0">
                <a:solidFill>
                  <a:schemeClr val="tx1"/>
                </a:solidFill>
              </a:rPr>
              <a:t>świadczyć o </a:t>
            </a:r>
            <a:r>
              <a:rPr lang="pl-PL" sz="2000" dirty="0" smtClean="0">
                <a:solidFill>
                  <a:schemeClr val="tx1"/>
                </a:solidFill>
              </a:rPr>
              <a:t>działaniach </a:t>
            </a:r>
            <a:r>
              <a:rPr lang="pl-PL" sz="2000" dirty="0">
                <a:solidFill>
                  <a:schemeClr val="tx1"/>
                </a:solidFill>
              </a:rPr>
              <a:t>nieetycznych, nadużyciach, </a:t>
            </a:r>
            <a:r>
              <a:rPr lang="pl-PL" sz="2000" dirty="0" smtClean="0">
                <a:solidFill>
                  <a:schemeClr val="tx1"/>
                </a:solidFill>
              </a:rPr>
              <a:t>konfliktach interesów, </a:t>
            </a:r>
            <a:r>
              <a:rPr lang="pl-PL" sz="2000" dirty="0">
                <a:solidFill>
                  <a:schemeClr val="tx1"/>
                </a:solidFill>
              </a:rPr>
              <a:t>czy </a:t>
            </a:r>
            <a:r>
              <a:rPr lang="pl-PL" sz="2000" dirty="0" smtClean="0">
                <a:solidFill>
                  <a:schemeClr val="tx1"/>
                </a:solidFill>
              </a:rPr>
              <a:t>korupcji</a:t>
            </a:r>
            <a:r>
              <a:rPr lang="pl-PL" sz="2000" dirty="0">
                <a:solidFill>
                  <a:schemeClr val="tx1"/>
                </a:solidFill>
              </a:rPr>
              <a:t> </a:t>
            </a:r>
            <a:r>
              <a:rPr lang="pl-PL" sz="2000" dirty="0" smtClean="0">
                <a:solidFill>
                  <a:schemeClr val="tx1"/>
                </a:solidFill>
              </a:rPr>
              <a:t>i </a:t>
            </a:r>
            <a:r>
              <a:rPr lang="pl-PL" sz="2000" dirty="0">
                <a:solidFill>
                  <a:schemeClr val="tx1"/>
                </a:solidFill>
              </a:rPr>
              <a:t>reagowanie </a:t>
            </a:r>
            <a:r>
              <a:rPr lang="pl-PL" sz="2000" dirty="0" smtClean="0">
                <a:solidFill>
                  <a:schemeClr val="tx1"/>
                </a:solidFill>
              </a:rPr>
              <a:t>na nie.</a:t>
            </a:r>
            <a:r>
              <a:rPr lang="pl-PL" sz="2000" dirty="0">
                <a:solidFill>
                  <a:schemeClr val="tx1"/>
                </a:solidFill>
              </a:rPr>
              <a:t/>
            </a:r>
            <a:br>
              <a:rPr lang="pl-PL" sz="2000" dirty="0">
                <a:solidFill>
                  <a:schemeClr val="tx1"/>
                </a:solidFill>
              </a:rPr>
            </a:br>
            <a:r>
              <a:rPr lang="pl-PL" sz="2000" dirty="0" smtClean="0">
                <a:solidFill>
                  <a:schemeClr val="tx1"/>
                </a:solidFill>
              </a:rPr>
              <a:t/>
            </a:r>
            <a:br>
              <a:rPr lang="pl-PL" sz="2000" dirty="0" smtClean="0">
                <a:solidFill>
                  <a:schemeClr val="tx1"/>
                </a:solidFill>
              </a:rPr>
            </a:br>
            <a:r>
              <a:rPr lang="pl-PL" sz="2000" dirty="0" smtClean="0">
                <a:solidFill>
                  <a:schemeClr val="tx1"/>
                </a:solidFill>
              </a:rPr>
              <a:t/>
            </a:r>
            <a:br>
              <a:rPr lang="pl-PL" sz="2000" dirty="0" smtClean="0">
                <a:solidFill>
                  <a:schemeClr val="tx1"/>
                </a:solidFill>
              </a:rPr>
            </a:br>
            <a:r>
              <a:rPr lang="pl-PL" sz="2000" dirty="0" smtClean="0">
                <a:solidFill>
                  <a:schemeClr val="tx1"/>
                </a:solidFill>
              </a:rPr>
              <a:t>Które z zachowań można ocenić jako:</a:t>
            </a:r>
            <a:br>
              <a:rPr lang="pl-PL" sz="2000" dirty="0" smtClean="0">
                <a:solidFill>
                  <a:schemeClr val="tx1"/>
                </a:solidFill>
              </a:rPr>
            </a:br>
            <a:r>
              <a:rPr lang="pl-PL" sz="2000" dirty="0">
                <a:solidFill>
                  <a:schemeClr val="tx1"/>
                </a:solidFill>
              </a:rPr>
              <a:t/>
            </a:r>
            <a:br>
              <a:rPr lang="pl-PL" sz="2000" dirty="0">
                <a:solidFill>
                  <a:schemeClr val="tx1"/>
                </a:solidFill>
              </a:rPr>
            </a:br>
            <a:r>
              <a:rPr lang="pl-PL" sz="2000" dirty="0">
                <a:solidFill>
                  <a:schemeClr val="tx1"/>
                </a:solidFill>
              </a:rPr>
              <a:t>– neutralne – jako brak </a:t>
            </a:r>
            <a:r>
              <a:rPr lang="pl-PL" sz="2000" dirty="0" err="1">
                <a:solidFill>
                  <a:schemeClr val="tx1"/>
                </a:solidFill>
              </a:rPr>
              <a:t>ryzyk</a:t>
            </a:r>
            <a:r>
              <a:rPr lang="pl-PL" sz="2000" dirty="0">
                <a:solidFill>
                  <a:schemeClr val="tx1"/>
                </a:solidFill>
              </a:rPr>
              <a:t> </a:t>
            </a:r>
            <a:br>
              <a:rPr lang="pl-PL" sz="2000" dirty="0">
                <a:solidFill>
                  <a:schemeClr val="tx1"/>
                </a:solidFill>
              </a:rPr>
            </a:br>
            <a:r>
              <a:rPr lang="pl-PL" sz="2000" dirty="0">
                <a:solidFill>
                  <a:schemeClr val="tx1"/>
                </a:solidFill>
              </a:rPr>
              <a:t>– ostrzegawcze – średnie </a:t>
            </a:r>
            <a:r>
              <a:rPr lang="pl-PL" sz="2000" dirty="0" smtClean="0">
                <a:solidFill>
                  <a:schemeClr val="tx1"/>
                </a:solidFill>
              </a:rPr>
              <a:t>ryzyko</a:t>
            </a:r>
            <a:r>
              <a:rPr lang="pl-PL" sz="2000" dirty="0">
                <a:solidFill>
                  <a:schemeClr val="tx1"/>
                </a:solidFill>
              </a:rPr>
              <a:t/>
            </a:r>
            <a:br>
              <a:rPr lang="pl-PL" sz="2000" dirty="0">
                <a:solidFill>
                  <a:schemeClr val="tx1"/>
                </a:solidFill>
              </a:rPr>
            </a:br>
            <a:r>
              <a:rPr lang="pl-PL" sz="2000" dirty="0">
                <a:solidFill>
                  <a:schemeClr val="tx1"/>
                </a:solidFill>
              </a:rPr>
              <a:t>– alarmowe – wysokie ryzyko zachować </a:t>
            </a:r>
            <a:br>
              <a:rPr lang="pl-PL" sz="2000" dirty="0">
                <a:solidFill>
                  <a:schemeClr val="tx1"/>
                </a:solidFill>
              </a:rPr>
            </a:br>
            <a:endParaRPr lang="pl-PL" sz="2000" dirty="0">
              <a:solidFill>
                <a:schemeClr val="tx1"/>
              </a:solidFill>
            </a:endParaRPr>
          </a:p>
        </p:txBody>
      </p:sp>
      <p:sp>
        <p:nvSpPr>
          <p:cNvPr id="3" name="Tytuł 4"/>
          <p:cNvSpPr txBox="1">
            <a:spLocks/>
          </p:cNvSpPr>
          <p:nvPr/>
        </p:nvSpPr>
        <p:spPr>
          <a:xfrm>
            <a:off x="683568" y="836712"/>
            <a:ext cx="7934563" cy="7589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b="0" kern="1200" cap="none">
                <a:solidFill>
                  <a:schemeClr val="tx2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pl-PL" dirty="0" smtClean="0"/>
              <a:t>Ćwiczenie </a:t>
            </a:r>
            <a:r>
              <a:rPr lang="mr-IN" dirty="0" smtClean="0"/>
              <a:t>–</a:t>
            </a:r>
            <a:r>
              <a:rPr lang="pl-PL" dirty="0" smtClean="0"/>
              <a:t> symptomy zachowań podwładnych (I)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642150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ytuł 2"/>
          <p:cNvSpPr>
            <a:spLocks noGrp="1"/>
          </p:cNvSpPr>
          <p:nvPr>
            <p:ph type="title"/>
          </p:nvPr>
        </p:nvSpPr>
        <p:spPr>
          <a:xfrm>
            <a:off x="611560" y="620688"/>
            <a:ext cx="8064896" cy="758984"/>
          </a:xfrm>
        </p:spPr>
        <p:txBody>
          <a:bodyPr>
            <a:normAutofit/>
          </a:bodyPr>
          <a:lstStyle/>
          <a:p>
            <a:r>
              <a:rPr lang="pl-PL" sz="2800" dirty="0"/>
              <a:t>Ćwiczenie </a:t>
            </a:r>
            <a:r>
              <a:rPr lang="mr-IN" sz="2800" dirty="0"/>
              <a:t>–</a:t>
            </a:r>
            <a:r>
              <a:rPr lang="pl-PL" sz="2800" dirty="0"/>
              <a:t> symptomy zachowań podwładnych (II)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idx="1"/>
          </p:nvPr>
        </p:nvSpPr>
        <p:spPr>
          <a:xfrm>
            <a:off x="395536" y="1196752"/>
            <a:ext cx="8496944" cy="5184576"/>
          </a:xfrm>
        </p:spPr>
        <p:txBody>
          <a:bodyPr>
            <a:noAutofit/>
          </a:bodyPr>
          <a:lstStyle/>
          <a:p>
            <a:pPr marL="95250" indent="-95250"/>
            <a:endParaRPr lang="pl-PL" sz="1600" b="1" dirty="0" smtClean="0"/>
          </a:p>
          <a:p>
            <a:pPr marL="95250" indent="-95250"/>
            <a:endParaRPr lang="pl-PL" sz="1600" b="1" dirty="0"/>
          </a:p>
          <a:p>
            <a:pPr marL="95250" indent="-95250"/>
            <a:r>
              <a:rPr lang="pl-PL" sz="2000" b="1" dirty="0" smtClean="0"/>
              <a:t>PRZYKŁADY</a:t>
            </a:r>
          </a:p>
          <a:p>
            <a:pPr marL="95250" indent="-95250"/>
            <a:r>
              <a:rPr lang="pl-PL" sz="2000" dirty="0" smtClean="0"/>
              <a:t>- udział </a:t>
            </a:r>
            <a:r>
              <a:rPr lang="pl-PL" sz="2000" dirty="0"/>
              <a:t>w meczu sponsorowanym przez firmę prywatną, ale przy zakupie biletu za własne pieniądze, </a:t>
            </a:r>
          </a:p>
          <a:p>
            <a:pPr marL="95250" indent="-95250"/>
            <a:r>
              <a:rPr lang="pl-PL" sz="2000" dirty="0"/>
              <a:t>- </a:t>
            </a:r>
            <a:r>
              <a:rPr lang="pl-PL" sz="2000" dirty="0" smtClean="0"/>
              <a:t>przyjęcie </a:t>
            </a:r>
            <a:r>
              <a:rPr lang="pl-PL" sz="2000" dirty="0"/>
              <a:t>drobnego upominku noworocznego, typu </a:t>
            </a:r>
            <a:r>
              <a:rPr lang="pl-PL" sz="2000" dirty="0" smtClean="0"/>
              <a:t>bombonierka</a:t>
            </a:r>
            <a:r>
              <a:rPr lang="pl-PL" sz="2000" dirty="0"/>
              <a:t>, </a:t>
            </a:r>
            <a:r>
              <a:rPr lang="pl-PL" sz="2000" dirty="0" smtClean="0"/>
              <a:t>kalendarz, </a:t>
            </a:r>
            <a:r>
              <a:rPr lang="pl-PL" sz="2000" dirty="0"/>
              <a:t>od przedstawiciela firmy wykonującej zamówienia dla urzędu</a:t>
            </a:r>
            <a:r>
              <a:rPr lang="pl-PL" sz="2000" dirty="0" smtClean="0"/>
              <a:t>,</a:t>
            </a:r>
            <a:endParaRPr lang="pl-PL" sz="2000" dirty="0"/>
          </a:p>
          <a:p>
            <a:pPr marL="95250" indent="-95250"/>
            <a:r>
              <a:rPr lang="pl-PL" sz="2000" dirty="0"/>
              <a:t>- </a:t>
            </a:r>
            <a:r>
              <a:rPr lang="pl-PL" sz="2000" dirty="0" smtClean="0"/>
              <a:t>posługiwanie </a:t>
            </a:r>
            <a:r>
              <a:rPr lang="pl-PL" sz="2000" dirty="0"/>
              <a:t>się przedmiotami </a:t>
            </a:r>
            <a:r>
              <a:rPr lang="pl-PL" sz="2000" dirty="0" smtClean="0"/>
              <a:t>(smycz </a:t>
            </a:r>
            <a:r>
              <a:rPr lang="pl-PL" sz="2000" dirty="0"/>
              <a:t>na </a:t>
            </a:r>
            <a:r>
              <a:rPr lang="pl-PL" sz="2000" dirty="0" smtClean="0"/>
              <a:t>klucze, </a:t>
            </a:r>
            <a:r>
              <a:rPr lang="pl-PL" sz="2000" dirty="0"/>
              <a:t>długopis) z logo firmy, której działalność reguluje urząd, </a:t>
            </a:r>
          </a:p>
          <a:p>
            <a:pPr marL="95250" indent="-95250"/>
            <a:r>
              <a:rPr lang="pl-PL" sz="2000" dirty="0"/>
              <a:t>- </a:t>
            </a:r>
            <a:r>
              <a:rPr lang="pl-PL" sz="2000" dirty="0" smtClean="0"/>
              <a:t>uczestniczenie </a:t>
            </a:r>
            <a:r>
              <a:rPr lang="pl-PL" sz="2000" dirty="0"/>
              <a:t>w imprezie charytatywnej (bankiecie) </a:t>
            </a:r>
            <a:r>
              <a:rPr lang="pl-PL" sz="2000" dirty="0" smtClean="0"/>
              <a:t>organizowanej </a:t>
            </a:r>
            <a:r>
              <a:rPr lang="pl-PL" sz="2000" dirty="0"/>
              <a:t>przez firmę wykonującą zamówienia dla urzędu, </a:t>
            </a:r>
          </a:p>
          <a:p>
            <a:pPr marL="95250" indent="-95250"/>
            <a:r>
              <a:rPr lang="pl-PL" sz="2000" dirty="0"/>
              <a:t>-  </a:t>
            </a:r>
            <a:r>
              <a:rPr lang="pl-PL" sz="2000" dirty="0" smtClean="0"/>
              <a:t>przechwalanie </a:t>
            </a:r>
            <a:r>
              <a:rPr lang="pl-PL" sz="2000" dirty="0"/>
              <a:t>się znajomościami w kierownictwie politycznym, </a:t>
            </a:r>
          </a:p>
          <a:p>
            <a:pPr marL="95250" indent="-95250"/>
            <a:endParaRPr lang="pl-PL" sz="1600" dirty="0"/>
          </a:p>
        </p:txBody>
      </p:sp>
    </p:spTree>
    <p:extLst>
      <p:ext uri="{BB962C8B-B14F-4D97-AF65-F5344CB8AC3E}">
        <p14:creationId xmlns:p14="http://schemas.microsoft.com/office/powerpoint/2010/main" val="9361803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ytuł 2"/>
          <p:cNvSpPr>
            <a:spLocks noGrp="1"/>
          </p:cNvSpPr>
          <p:nvPr>
            <p:ph type="title"/>
          </p:nvPr>
        </p:nvSpPr>
        <p:spPr>
          <a:xfrm>
            <a:off x="611560" y="764704"/>
            <a:ext cx="8064896" cy="758984"/>
          </a:xfrm>
        </p:spPr>
        <p:txBody>
          <a:bodyPr>
            <a:normAutofit/>
          </a:bodyPr>
          <a:lstStyle/>
          <a:p>
            <a:r>
              <a:rPr lang="pl-PL" sz="2800" dirty="0"/>
              <a:t>Ćwiczenie </a:t>
            </a:r>
            <a:r>
              <a:rPr lang="mr-IN" sz="2800" dirty="0"/>
              <a:t>–</a:t>
            </a:r>
            <a:r>
              <a:rPr lang="pl-PL" sz="2800" dirty="0"/>
              <a:t> symptomy zachowań podwładnych (II)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idx="1"/>
          </p:nvPr>
        </p:nvSpPr>
        <p:spPr>
          <a:xfrm>
            <a:off x="395536" y="980728"/>
            <a:ext cx="8496944" cy="5184576"/>
          </a:xfrm>
        </p:spPr>
        <p:txBody>
          <a:bodyPr>
            <a:noAutofit/>
          </a:bodyPr>
          <a:lstStyle/>
          <a:p>
            <a:pPr marL="95250" indent="-95250"/>
            <a:endParaRPr lang="pl-PL" sz="1600" b="1" dirty="0" smtClean="0"/>
          </a:p>
          <a:p>
            <a:pPr marL="95250" indent="-95250"/>
            <a:endParaRPr lang="pl-PL" sz="1600" b="1" dirty="0" smtClean="0"/>
          </a:p>
          <a:p>
            <a:pPr marL="95250" indent="-95250"/>
            <a:r>
              <a:rPr lang="pl-PL" sz="2000" b="1" dirty="0" smtClean="0"/>
              <a:t>PRZYKŁADY</a:t>
            </a:r>
          </a:p>
          <a:p>
            <a:pPr marL="95250" indent="-95250"/>
            <a:r>
              <a:rPr lang="pl-PL" sz="2000" dirty="0" smtClean="0"/>
              <a:t>- prywatne </a:t>
            </a:r>
            <a:r>
              <a:rPr lang="pl-PL" sz="2000" dirty="0"/>
              <a:t>kolekcjonowanie upominków, gadżetów oferowanych przez wystawców na targach</a:t>
            </a:r>
            <a:r>
              <a:rPr lang="pl-PL" sz="2000" dirty="0" smtClean="0"/>
              <a:t>,</a:t>
            </a:r>
            <a:endParaRPr lang="pl-PL" sz="2000" dirty="0"/>
          </a:p>
          <a:p>
            <a:pPr marL="95250" indent="-95250"/>
            <a:r>
              <a:rPr lang="pl-PL" sz="2000" dirty="0"/>
              <a:t>-  </a:t>
            </a:r>
            <a:r>
              <a:rPr lang="pl-PL" sz="2000" dirty="0" smtClean="0"/>
              <a:t>udział </a:t>
            </a:r>
            <a:r>
              <a:rPr lang="pl-PL" sz="2000" dirty="0"/>
              <a:t>w oficjalnym przyjęciu organizowanym podczas targów przez firmę wykonującą od czas do czasu zamówienia dla urzędu, przyjęcie jest częścią oficjalnego programu targów, a pracownik został skierowany na targi w ramach delegacji </a:t>
            </a:r>
            <a:r>
              <a:rPr lang="pl-PL" sz="2000" dirty="0" smtClean="0"/>
              <a:t>służbowej,</a:t>
            </a:r>
            <a:endParaRPr lang="pl-PL" sz="2000" dirty="0"/>
          </a:p>
          <a:p>
            <a:pPr marL="95250" indent="-95250"/>
            <a:r>
              <a:rPr lang="pl-PL" sz="2000" dirty="0"/>
              <a:t>- </a:t>
            </a:r>
            <a:r>
              <a:rPr lang="pl-PL" sz="2000" dirty="0" smtClean="0"/>
              <a:t>występowanie </a:t>
            </a:r>
            <a:r>
              <a:rPr lang="pl-PL" sz="2000" dirty="0"/>
              <a:t>na </a:t>
            </a:r>
            <a:r>
              <a:rPr lang="pl-PL" sz="2000" dirty="0" smtClean="0"/>
              <a:t>targach </a:t>
            </a:r>
            <a:r>
              <a:rPr lang="pl-PL" sz="2000" dirty="0"/>
              <a:t>jako ekspert podmiotu prywatnego z którym urząd ma podpisaną umowę na świadczenie </a:t>
            </a:r>
            <a:r>
              <a:rPr lang="pl-PL" sz="2000" dirty="0" smtClean="0"/>
              <a:t>usług, </a:t>
            </a:r>
            <a:r>
              <a:rPr lang="pl-PL" sz="2000" dirty="0"/>
              <a:t>np. </a:t>
            </a:r>
            <a:r>
              <a:rPr lang="pl-PL" sz="2000" dirty="0" smtClean="0"/>
              <a:t>teleinformatycznych,</a:t>
            </a:r>
            <a:endParaRPr lang="pl-PL" sz="2000" dirty="0"/>
          </a:p>
          <a:p>
            <a:pPr marL="95250" indent="-95250"/>
            <a:r>
              <a:rPr lang="pl-PL" sz="2000" dirty="0"/>
              <a:t>- </a:t>
            </a:r>
            <a:r>
              <a:rPr lang="pl-PL" sz="2000" dirty="0" smtClean="0"/>
              <a:t>wydanie </a:t>
            </a:r>
            <a:r>
              <a:rPr lang="pl-PL" sz="2000" dirty="0"/>
              <a:t>odmiennych decyzji przy podobnym stanie faktycznym i prawnym, </a:t>
            </a:r>
          </a:p>
          <a:p>
            <a:pPr marL="95250" indent="-95250"/>
            <a:r>
              <a:rPr lang="pl-PL" sz="2000" dirty="0"/>
              <a:t>-  </a:t>
            </a:r>
            <a:r>
              <a:rPr lang="pl-PL" sz="2000" dirty="0" smtClean="0"/>
              <a:t>wpływanie </a:t>
            </a:r>
            <a:r>
              <a:rPr lang="pl-PL" sz="2000" dirty="0"/>
              <a:t>na decyzje, które nie należą do zakresu odpowiedzialności danego pracownika, a mają znaczenie dla interesów osób trzecich, </a:t>
            </a:r>
          </a:p>
          <a:p>
            <a:pPr marL="95250" indent="-95250"/>
            <a:endParaRPr lang="pl-PL" sz="1600" dirty="0"/>
          </a:p>
        </p:txBody>
      </p:sp>
    </p:spTree>
    <p:extLst>
      <p:ext uri="{BB962C8B-B14F-4D97-AF65-F5344CB8AC3E}">
        <p14:creationId xmlns:p14="http://schemas.microsoft.com/office/powerpoint/2010/main" val="17681032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ytuł 2"/>
          <p:cNvSpPr>
            <a:spLocks noGrp="1"/>
          </p:cNvSpPr>
          <p:nvPr>
            <p:ph type="title"/>
          </p:nvPr>
        </p:nvSpPr>
        <p:spPr>
          <a:xfrm>
            <a:off x="539552" y="764704"/>
            <a:ext cx="8064896" cy="758984"/>
          </a:xfrm>
        </p:spPr>
        <p:txBody>
          <a:bodyPr>
            <a:normAutofit/>
          </a:bodyPr>
          <a:lstStyle/>
          <a:p>
            <a:r>
              <a:rPr lang="pl-PL" sz="2800" dirty="0"/>
              <a:t>Ćwiczenie </a:t>
            </a:r>
            <a:r>
              <a:rPr lang="mr-IN" sz="2800" dirty="0"/>
              <a:t>–</a:t>
            </a:r>
            <a:r>
              <a:rPr lang="pl-PL" sz="2800" dirty="0"/>
              <a:t> symptomy zachowań podwładnych (II)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idx="1"/>
          </p:nvPr>
        </p:nvSpPr>
        <p:spPr>
          <a:xfrm>
            <a:off x="395536" y="980728"/>
            <a:ext cx="8496944" cy="5184576"/>
          </a:xfrm>
        </p:spPr>
        <p:txBody>
          <a:bodyPr>
            <a:noAutofit/>
          </a:bodyPr>
          <a:lstStyle/>
          <a:p>
            <a:pPr marL="95250" indent="-95250"/>
            <a:endParaRPr lang="pl-PL" sz="1600" b="1" dirty="0" smtClean="0"/>
          </a:p>
          <a:p>
            <a:pPr marL="95250" indent="-95250"/>
            <a:endParaRPr lang="pl-PL" sz="1600" b="1" dirty="0" smtClean="0"/>
          </a:p>
          <a:p>
            <a:pPr marL="95250" indent="-95250"/>
            <a:r>
              <a:rPr lang="pl-PL" sz="2000" b="1" dirty="0" smtClean="0"/>
              <a:t>PRZYKŁADY</a:t>
            </a:r>
          </a:p>
          <a:p>
            <a:pPr marL="95250" indent="-95250"/>
            <a:r>
              <a:rPr lang="pl-PL" sz="2000" dirty="0" smtClean="0"/>
              <a:t>- wykonywanie </a:t>
            </a:r>
            <a:r>
              <a:rPr lang="pl-PL" sz="2000" dirty="0"/>
              <a:t>działalności pozazawodowej przez pracownika lub jego najbliższych dla wykonawców </a:t>
            </a:r>
            <a:r>
              <a:rPr lang="pl-PL" sz="2000" dirty="0" smtClean="0"/>
              <a:t>zamówienia lub dostawców </a:t>
            </a:r>
            <a:r>
              <a:rPr lang="pl-PL" sz="2000" dirty="0"/>
              <a:t>dla urzędu, </a:t>
            </a:r>
          </a:p>
          <a:p>
            <a:pPr marL="95250" indent="-95250"/>
            <a:r>
              <a:rPr lang="pl-PL" sz="2000" dirty="0"/>
              <a:t>- </a:t>
            </a:r>
            <a:r>
              <a:rPr lang="pl-PL" sz="2000" dirty="0" smtClean="0"/>
              <a:t>okazywanie </a:t>
            </a:r>
            <a:r>
              <a:rPr lang="pl-PL" sz="2000" dirty="0"/>
              <a:t>w pracy (wśród kolegów z pracy) wystawnego poziomu życia, chwalenie się kosztownymi </a:t>
            </a:r>
            <a:r>
              <a:rPr lang="pl-PL" sz="2000" dirty="0" smtClean="0"/>
              <a:t>przedmiotami lub mówienie o drogich </a:t>
            </a:r>
            <a:r>
              <a:rPr lang="pl-PL" sz="2000" dirty="0"/>
              <a:t>wyjazdach zagranicznych, </a:t>
            </a:r>
          </a:p>
          <a:p>
            <a:pPr marL="95250" indent="-95250"/>
            <a:r>
              <a:rPr lang="pl-PL" sz="2000" dirty="0"/>
              <a:t>- </a:t>
            </a:r>
            <a:r>
              <a:rPr lang="pl-PL" sz="2000" dirty="0" smtClean="0"/>
              <a:t>częste </a:t>
            </a:r>
            <a:r>
              <a:rPr lang="pl-PL" sz="2000" dirty="0"/>
              <a:t>przebywanie na zwolnieniach pracownika uczącego się na studiach podyplomowych, w okresie sesji egzaminacyjnej</a:t>
            </a:r>
            <a:r>
              <a:rPr lang="pl-PL" sz="2000" dirty="0" smtClean="0"/>
              <a:t>,</a:t>
            </a:r>
            <a:endParaRPr lang="pl-PL" sz="2000" dirty="0"/>
          </a:p>
          <a:p>
            <a:pPr marL="95250" indent="-95250"/>
            <a:r>
              <a:rPr lang="pl-PL" sz="2000" dirty="0"/>
              <a:t>- </a:t>
            </a:r>
            <a:r>
              <a:rPr lang="pl-PL" sz="2000" dirty="0" smtClean="0"/>
              <a:t>próby </a:t>
            </a:r>
            <a:r>
              <a:rPr lang="pl-PL" sz="2000" dirty="0"/>
              <a:t>„naciągania” czasu w rozliczaniu delegacji służbowej, aby uzyskać zwrot diety służbowej</a:t>
            </a:r>
            <a:r>
              <a:rPr lang="pl-PL" sz="2000" dirty="0" smtClean="0"/>
              <a:t>,</a:t>
            </a:r>
            <a:endParaRPr lang="pl-PL" sz="2000" dirty="0"/>
          </a:p>
          <a:p>
            <a:pPr marL="95250" indent="-95250"/>
            <a:r>
              <a:rPr lang="pl-PL" sz="2000" dirty="0"/>
              <a:t>- </a:t>
            </a:r>
            <a:r>
              <a:rPr lang="pl-PL" sz="2000" dirty="0" smtClean="0"/>
              <a:t>posiadanie </a:t>
            </a:r>
            <a:r>
              <a:rPr lang="pl-PL" sz="2000" dirty="0"/>
              <a:t>karty lojalnościowej (np. Miles and </a:t>
            </a:r>
            <a:r>
              <a:rPr lang="pl-PL" sz="2000" dirty="0" err="1"/>
              <a:t>More</a:t>
            </a:r>
            <a:r>
              <a:rPr lang="pl-PL" sz="2000" dirty="0"/>
              <a:t>) w związku z częstymi lotami samolotem w celach </a:t>
            </a:r>
            <a:r>
              <a:rPr lang="pl-PL" sz="2000" dirty="0" smtClean="0"/>
              <a:t>służbowych. </a:t>
            </a:r>
            <a:endParaRPr lang="pl-PL" sz="2000" dirty="0"/>
          </a:p>
          <a:p>
            <a:pPr marL="139700" indent="-139700"/>
            <a:endParaRPr lang="pl-PL" sz="1600" dirty="0"/>
          </a:p>
        </p:txBody>
      </p:sp>
    </p:spTree>
    <p:extLst>
      <p:ext uri="{BB962C8B-B14F-4D97-AF65-F5344CB8AC3E}">
        <p14:creationId xmlns:p14="http://schemas.microsoft.com/office/powerpoint/2010/main" val="1111043404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rezentacje DSC KPRM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366092"/>
      </a:accent1>
      <a:accent2>
        <a:srgbClr val="953734"/>
      </a:accent2>
      <a:accent3>
        <a:srgbClr val="5F497A"/>
      </a:accent3>
      <a:accent4>
        <a:srgbClr val="31859B"/>
      </a:accent4>
      <a:accent5>
        <a:srgbClr val="548DD4"/>
      </a:accent5>
      <a:accent6>
        <a:srgbClr val="4D8034"/>
      </a:accent6>
      <a:hlink>
        <a:srgbClr val="810083"/>
      </a:hlink>
      <a:folHlink>
        <a:srgbClr val="548DD4"/>
      </a:folHlink>
    </a:clrScheme>
    <a:fontScheme name="Niestandardowy 1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zentacja1" id="{39C92D23-B042-4520-BDB3-6DA7CAF93187}" vid="{37AF9793-A136-4A5B-AAD4-AF16193B23ED}"/>
    </a:ext>
  </a:extLst>
</a:theme>
</file>

<file path=ppt/theme/theme2.xml><?xml version="1.0" encoding="utf-8"?>
<a:theme xmlns:a="http://schemas.openxmlformats.org/drawingml/2006/main" name="Projekt niestandardowy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Szablon prezentacji - timesaver</Template>
  <TotalTime>293</TotalTime>
  <Words>448</Words>
  <Application>Microsoft Office PowerPoint</Application>
  <PresentationFormat>Pokaz na ekranie (4:3)</PresentationFormat>
  <Paragraphs>45</Paragraphs>
  <Slides>7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5</vt:i4>
      </vt:variant>
      <vt:variant>
        <vt:lpstr>Motyw</vt:lpstr>
      </vt:variant>
      <vt:variant>
        <vt:i4>2</vt:i4>
      </vt:variant>
      <vt:variant>
        <vt:lpstr>Tytuły slajdów</vt:lpstr>
      </vt:variant>
      <vt:variant>
        <vt:i4>7</vt:i4>
      </vt:variant>
    </vt:vector>
  </HeadingPairs>
  <TitlesOfParts>
    <vt:vector size="14" baseType="lpstr">
      <vt:lpstr>Arial</vt:lpstr>
      <vt:lpstr>Calibri</vt:lpstr>
      <vt:lpstr>Calibri Light</vt:lpstr>
      <vt:lpstr>Times New Roman</vt:lpstr>
      <vt:lpstr>Wingdings</vt:lpstr>
      <vt:lpstr>Motyw pakietu Office</vt:lpstr>
      <vt:lpstr>Projekt niestandardowy</vt:lpstr>
      <vt:lpstr>Aktywna rola przełożonego  w zapobieganiu zjawiskom nieetycznym</vt:lpstr>
      <vt:lpstr>Zapobieganie zjawiskom nieetycznym</vt:lpstr>
      <vt:lpstr>Reagowanie na zjawiska nieetyczne</vt:lpstr>
      <vt:lpstr>Rozpoznawanie symptomów zachowań podwładnych mogących świadczyć o działaniach nieetycznych, nadużyciach, konfliktach interesów, czy korupcji i reagowanie na nie.   Które z zachowań można ocenić jako:  – neutralne – jako brak ryzyk  – ostrzegawcze – średnie ryzyko – alarmowe – wysokie ryzyko zachować  </vt:lpstr>
      <vt:lpstr>Ćwiczenie – symptomy zachowań podwładnych (II)</vt:lpstr>
      <vt:lpstr>Ćwiczenie – symptomy zachowań podwładnych (II)</vt:lpstr>
      <vt:lpstr>Ćwiczenie – symptomy zachowań podwładnych (II)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Tytuł prezentacji Calibri 40 ciemnoniebieski</dc:title>
  <dc:creator>Krzysztof Krak</dc:creator>
  <cp:lastModifiedBy>Dudzik Katarzyna</cp:lastModifiedBy>
  <cp:revision>57</cp:revision>
  <dcterms:created xsi:type="dcterms:W3CDTF">2017-10-06T08:02:32Z</dcterms:created>
  <dcterms:modified xsi:type="dcterms:W3CDTF">2023-07-14T09:24:27Z</dcterms:modified>
</cp:coreProperties>
</file>